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47" r:id="rId3"/>
    <p:sldId id="350" r:id="rId4"/>
    <p:sldId id="351" r:id="rId5"/>
    <p:sldId id="348" r:id="rId6"/>
  </p:sldIdLst>
  <p:sldSz cx="9144000" cy="6858000" type="screen4x3"/>
  <p:notesSz cx="6784975" cy="9856788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51">
          <p15:clr>
            <a:srgbClr val="A4A3A4"/>
          </p15:clr>
        </p15:guide>
        <p15:guide id="2" orient="horz" pos="1027">
          <p15:clr>
            <a:srgbClr val="A4A3A4"/>
          </p15:clr>
        </p15:guide>
        <p15:guide id="3" orient="horz" pos="4087">
          <p15:clr>
            <a:srgbClr val="A4A3A4"/>
          </p15:clr>
        </p15:guide>
        <p15:guide id="4" orient="horz" pos="3968">
          <p15:clr>
            <a:srgbClr val="A4A3A4"/>
          </p15:clr>
        </p15:guide>
        <p15:guide id="5" orient="horz" pos="2454">
          <p15:clr>
            <a:srgbClr val="A4A3A4"/>
          </p15:clr>
        </p15:guide>
        <p15:guide id="6" orient="horz" pos="2560">
          <p15:clr>
            <a:srgbClr val="A4A3A4"/>
          </p15:clr>
        </p15:guide>
        <p15:guide id="7" orient="horz" pos="3490">
          <p15:clr>
            <a:srgbClr val="A4A3A4"/>
          </p15:clr>
        </p15:guide>
        <p15:guide id="8" pos="5647">
          <p15:clr>
            <a:srgbClr val="A4A3A4"/>
          </p15:clr>
        </p15:guide>
        <p15:guide id="9" pos="226">
          <p15:clr>
            <a:srgbClr val="A4A3A4"/>
          </p15:clr>
        </p15:guide>
        <p15:guide id="10" pos="3002">
          <p15:clr>
            <a:srgbClr val="A4A3A4"/>
          </p15:clr>
        </p15:guide>
        <p15:guide id="11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5">
          <p15:clr>
            <a:srgbClr val="A4A3A4"/>
          </p15:clr>
        </p15:guide>
        <p15:guide id="2" pos="21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C41230"/>
    <a:srgbClr val="E4E1E0"/>
    <a:srgbClr val="CAC4C1"/>
    <a:srgbClr val="000000"/>
    <a:srgbClr val="FEE8EB"/>
    <a:srgbClr val="E6E6E6"/>
    <a:srgbClr val="C8C8C8"/>
    <a:srgbClr val="61524E"/>
    <a:srgbClr val="636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4" autoAdjust="0"/>
    <p:restoredTop sz="95641" autoAdjust="0"/>
  </p:normalViewPr>
  <p:slideViewPr>
    <p:cSldViewPr snapToGrid="0" snapToObjects="1">
      <p:cViewPr>
        <p:scale>
          <a:sx n="120" d="100"/>
          <a:sy n="120" d="100"/>
        </p:scale>
        <p:origin x="-1062" y="-72"/>
      </p:cViewPr>
      <p:guideLst>
        <p:guide orient="horz" pos="851"/>
        <p:guide orient="horz" pos="1027"/>
        <p:guide orient="horz" pos="4087"/>
        <p:guide orient="horz" pos="3968"/>
        <p:guide orient="horz" pos="2454"/>
        <p:guide orient="horz" pos="2560"/>
        <p:guide orient="horz" pos="3490"/>
        <p:guide pos="5647"/>
        <p:guide pos="226"/>
        <p:guide pos="3002"/>
        <p:guide pos="2881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22" y="-90"/>
      </p:cViewPr>
      <p:guideLst>
        <p:guide orient="horz" pos="3105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3250" y="2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/>
          <a:lstStyle>
            <a:lvl1pPr algn="r">
              <a:defRPr sz="1200"/>
            </a:lvl1pPr>
          </a:lstStyle>
          <a:p>
            <a:fld id="{2AEABED9-9766-4FC5-978D-804EE38E34DB}" type="datetimeFigureOut">
              <a:rPr lang="de-DE" smtClean="0"/>
              <a:pPr/>
              <a:t>08.12.2015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62240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3250" y="9362240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 anchor="b"/>
          <a:lstStyle>
            <a:lvl1pPr algn="r">
              <a:defRPr sz="1200"/>
            </a:lvl1pPr>
          </a:lstStyle>
          <a:p>
            <a:fld id="{1A5DAD84-7994-46CA-9AAE-487EA6E8C0F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87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3250" y="2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/>
          <a:lstStyle>
            <a:lvl1pPr algn="r">
              <a:defRPr sz="1200"/>
            </a:lvl1pPr>
          </a:lstStyle>
          <a:p>
            <a:fld id="{3C0D45F3-9375-409D-AE4A-E104BDA083EA}" type="datetimeFigureOut">
              <a:rPr lang="de-DE" smtClean="0"/>
              <a:pPr/>
              <a:t>08.12.2015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9" tIns="47394" rIns="94789" bIns="4739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8498" y="4681975"/>
            <a:ext cx="5427980" cy="4435555"/>
          </a:xfrm>
          <a:prstGeom prst="rect">
            <a:avLst/>
          </a:prstGeom>
        </p:spPr>
        <p:txBody>
          <a:bodyPr vert="horz" lIns="94789" tIns="47394" rIns="94789" bIns="4739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62240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3250" y="9362240"/>
            <a:ext cx="2940156" cy="492839"/>
          </a:xfrm>
          <a:prstGeom prst="rect">
            <a:avLst/>
          </a:prstGeom>
        </p:spPr>
        <p:txBody>
          <a:bodyPr vert="horz" lIns="94789" tIns="47394" rIns="94789" bIns="47394" rtlCol="0" anchor="b"/>
          <a:lstStyle>
            <a:lvl1pPr algn="r">
              <a:defRPr sz="1200"/>
            </a:lvl1pPr>
          </a:lstStyle>
          <a:p>
            <a:fld id="{3A4B5794-749C-4413-8075-879C73D7A51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02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oleObject" Target="../embeddings/oleObject2.bin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image" Target="../media/image3.png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image" Target="../media/image4.png"/><Relationship Id="rId2" Type="http://schemas.openxmlformats.org/officeDocument/2006/relationships/tags" Target="../tags/tag15.xml"/><Relationship Id="rId16" Type="http://schemas.openxmlformats.org/officeDocument/2006/relationships/image" Target="../media/image1.emf"/><Relationship Id="rId1" Type="http://schemas.openxmlformats.org/officeDocument/2006/relationships/vmlDrawing" Target="../drawings/vmlDrawing3.v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oleObject" Target="../embeddings/oleObject3.bin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image" Target="../media/image4.png"/><Relationship Id="rId2" Type="http://schemas.openxmlformats.org/officeDocument/2006/relationships/tags" Target="../tags/tag27.xml"/><Relationship Id="rId16" Type="http://schemas.openxmlformats.org/officeDocument/2006/relationships/image" Target="../media/image1.emf"/><Relationship Id="rId1" Type="http://schemas.openxmlformats.org/officeDocument/2006/relationships/vmlDrawing" Target="../drawings/vmlDrawing4.v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oleObject" Target="../embeddings/oleObject4.bin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2" Type="http://schemas.openxmlformats.org/officeDocument/2006/relationships/tags" Target="../tags/tag39.xml"/><Relationship Id="rId16" Type="http://schemas.openxmlformats.org/officeDocument/2006/relationships/image" Target="../media/image4.png"/><Relationship Id="rId1" Type="http://schemas.openxmlformats.org/officeDocument/2006/relationships/vmlDrawing" Target="../drawings/vmlDrawing5.v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5" Type="http://schemas.openxmlformats.org/officeDocument/2006/relationships/image" Target="../media/image1.emf"/><Relationship Id="rId10" Type="http://schemas.openxmlformats.org/officeDocument/2006/relationships/tags" Target="../tags/tag47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2" Type="http://schemas.openxmlformats.org/officeDocument/2006/relationships/tags" Target="../tags/tag50.xml"/><Relationship Id="rId16" Type="http://schemas.openxmlformats.org/officeDocument/2006/relationships/image" Target="../media/image4.png"/><Relationship Id="rId1" Type="http://schemas.openxmlformats.org/officeDocument/2006/relationships/vmlDrawing" Target="../drawings/vmlDrawing6.v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5" Type="http://schemas.openxmlformats.org/officeDocument/2006/relationships/tags" Target="../tags/tag53.xml"/><Relationship Id="rId15" Type="http://schemas.openxmlformats.org/officeDocument/2006/relationships/image" Target="../media/image1.emf"/><Relationship Id="rId10" Type="http://schemas.openxmlformats.org/officeDocument/2006/relationships/tags" Target="../tags/tag58.xml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oleObject" Target="../embeddings/oleObject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81022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6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358775" y="3045639"/>
            <a:ext cx="8605838" cy="1107996"/>
          </a:xfrm>
        </p:spPr>
        <p:txBody>
          <a:bodyPr anchor="t"/>
          <a:lstStyle>
            <a:lvl1pPr>
              <a:defRPr sz="3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358775" y="4324350"/>
            <a:ext cx="8605837" cy="2769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Rechteck 7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365105" y="6033314"/>
            <a:ext cx="8599442" cy="276999"/>
          </a:xfrm>
        </p:spPr>
        <p:txBody>
          <a:bodyPr anchor="b"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Rechteck 10"/>
          <p:cNvSpPr/>
          <p:nvPr userDrawn="1">
            <p:custDataLst>
              <p:tags r:id="rId7"/>
            </p:custDataLst>
          </p:nvPr>
        </p:nvSpPr>
        <p:spPr>
          <a:xfrm>
            <a:off x="0" y="908720"/>
            <a:ext cx="9144000" cy="14335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 userDrawn="1">
            <p:custDataLst>
              <p:tags r:id="rId8"/>
            </p:custDataLst>
          </p:nvPr>
        </p:nvSpPr>
        <p:spPr>
          <a:xfrm>
            <a:off x="1" y="908720"/>
            <a:ext cx="3800474" cy="14335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1234593"/>
            <a:ext cx="2641990" cy="781766"/>
          </a:xfrm>
          <a:prstGeom prst="rect">
            <a:avLst/>
          </a:prstGeom>
        </p:spPr>
      </p:pic>
      <p:sp>
        <p:nvSpPr>
          <p:cNvPr id="9" name="Rechteck 8"/>
          <p:cNvSpPr/>
          <p:nvPr userDrawn="1">
            <p:custDataLst>
              <p:tags r:id="rId10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 userDrawn="1">
            <p:custDataLst>
              <p:tags r:id="rId11"/>
            </p:custDataLst>
          </p:nvPr>
        </p:nvSpPr>
        <p:spPr>
          <a:xfrm>
            <a:off x="36510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91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0600934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" name="think-cell Slide" r:id="rId15" imgW="270" imgH="270" progId="">
                  <p:embed/>
                </p:oleObj>
              </mc:Choice>
              <mc:Fallback>
                <p:oleObj name="think-cell Slide" r:id="rId15" imgW="270" imgH="270" progId="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8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9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  <p:custDataLst>
              <p:tags r:id="rId10"/>
            </p:custDataLst>
          </p:nvPr>
        </p:nvSpPr>
        <p:spPr>
          <a:xfrm>
            <a:off x="358775" y="1630363"/>
            <a:ext cx="8605838" cy="16065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723900" indent="-180975">
              <a:buClr>
                <a:schemeClr val="tx2"/>
              </a:buCl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2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5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21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lö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937855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9" name="think-cell Slide" r:id="rId15" imgW="270" imgH="270" progId="">
                  <p:embed/>
                </p:oleObj>
              </mc:Choice>
              <mc:Fallback>
                <p:oleObj name="think-cell Slide" r:id="rId15" imgW="270" imgH="27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8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9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</p:nvPr>
        </p:nvSpPr>
        <p:spPr>
          <a:xfrm>
            <a:off x="358775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1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5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  <p:sp>
        <p:nvSpPr>
          <p:cNvPr id="16" name="Textplatzhalter 26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4749800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56953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61048977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" name="think-cell Slide" r:id="rId14" imgW="270" imgH="270" progId="">
                  <p:embed/>
                </p:oleObj>
              </mc:Choice>
              <mc:Fallback>
                <p:oleObj name="think-cell Slide" r:id="rId14" imgW="270" imgH="27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8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9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</p:nvPr>
        </p:nvSpPr>
        <p:spPr>
          <a:xfrm>
            <a:off x="358775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1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5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  <p:sp>
        <p:nvSpPr>
          <p:cNvPr id="4" name="Bildplatzhalter 3"/>
          <p:cNvSpPr>
            <a:spLocks noGrp="1"/>
          </p:cNvSpPr>
          <p:nvPr>
            <p:ph type="pic" sz="quarter" idx="16"/>
          </p:nvPr>
        </p:nvSpPr>
        <p:spPr>
          <a:xfrm>
            <a:off x="4752975" y="1630363"/>
            <a:ext cx="4211638" cy="467995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160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485217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7" name="think-cell Slide" r:id="rId14" imgW="270" imgH="270" progId="">
                  <p:embed/>
                </p:oleObj>
              </mc:Choice>
              <mc:Fallback>
                <p:oleObj name="think-cell Slide" r:id="rId14" imgW="270" imgH="27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8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9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1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5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4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40369660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" name="think-cell Slide" r:id="rId11" imgW="270" imgH="270" progId="">
                  <p:embed/>
                </p:oleObj>
              </mc:Choice>
              <mc:Fallback>
                <p:oleObj name="think-cell Slide" r:id="rId11" imgW="270" imgH="270" progId="">
                  <p:embed/>
                  <p:pic>
                    <p:nvPicPr>
                      <p:cNvPr id="0" name="Picture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358775" y="333875"/>
            <a:ext cx="8605838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358776" y="1196975"/>
            <a:ext cx="860583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652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1.emf"/><Relationship Id="rId2" Type="http://schemas.openxmlformats.org/officeDocument/2006/relationships/tags" Target="../tags/tag6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1652415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0" name="think-cell Slide" r:id="rId6" imgW="270" imgH="270" progId="">
                  <p:embed/>
                </p:oleObj>
              </mc:Choice>
              <mc:Fallback>
                <p:oleObj name="think-cell Slide" r:id="rId6" imgW="270" imgH="27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>
            <p:custDataLst>
              <p:tags r:id="rId3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400">
              <a:latin typeface="Calibri"/>
              <a:sym typeface="Calibri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 bwMode="gray">
          <a:xfrm>
            <a:off x="358775" y="3045639"/>
            <a:ext cx="8605838" cy="1107996"/>
          </a:xfrm>
        </p:spPr>
        <p:txBody>
          <a:bodyPr/>
          <a:lstStyle/>
          <a:p>
            <a:r>
              <a:rPr lang="de-DE" dirty="0" smtClean="0"/>
              <a:t>Lernfeld 5.5</a:t>
            </a:r>
            <a:br>
              <a:rPr lang="de-DE" dirty="0" smtClean="0"/>
            </a:br>
            <a:r>
              <a:rPr lang="de-DE" dirty="0" smtClean="0"/>
              <a:t>Kommunikationspolitik</a:t>
            </a:r>
            <a:endParaRPr lang="de-DE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dirty="0" smtClean="0"/>
              <a:t>Dezember  2015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58775" y="2616591"/>
            <a:ext cx="2271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Dr. Till Ackermann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78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Kommunikationspolitik (1)</a:t>
            </a:r>
          </a:p>
        </p:txBody>
      </p:sp>
      <p:pic>
        <p:nvPicPr>
          <p:cNvPr id="5" name="Picture 7" descr="E:\FiF_ppt\VVS_FRAU_Schluss_gemac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3160" y="1944998"/>
            <a:ext cx="2755427" cy="41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/>
          <p:cNvSpPr txBox="1"/>
          <p:nvPr/>
        </p:nvSpPr>
        <p:spPr>
          <a:xfrm>
            <a:off x="402336" y="6391656"/>
            <a:ext cx="2569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Abb.: Verkehrs- und Tarifverbund Stuttgart</a:t>
            </a:r>
            <a:endParaRPr lang="de-DE" sz="1000" dirty="0"/>
          </a:p>
        </p:txBody>
      </p:sp>
      <p:sp>
        <p:nvSpPr>
          <p:cNvPr id="7" name="Textfeld 6"/>
          <p:cNvSpPr txBox="1"/>
          <p:nvPr/>
        </p:nvSpPr>
        <p:spPr>
          <a:xfrm>
            <a:off x="416492" y="1199410"/>
            <a:ext cx="4736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Werbung</a:t>
            </a:r>
            <a:endParaRPr lang="de-DE" sz="2000" b="1" dirty="0"/>
          </a:p>
        </p:txBody>
      </p:sp>
      <p:sp>
        <p:nvSpPr>
          <p:cNvPr id="8" name="RbNavigator"/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248524" y="119475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5.5</a:t>
            </a:r>
          </a:p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>
                <a:latin typeface="+mn-lt"/>
              </a:rPr>
              <a:t>S. 208</a:t>
            </a:r>
          </a:p>
        </p:txBody>
      </p:sp>
      <p:grpSp>
        <p:nvGrpSpPr>
          <p:cNvPr id="9" name="Gruppieren 32767"/>
          <p:cNvGrpSpPr/>
          <p:nvPr>
            <p:custDataLst>
              <p:tags r:id="rId2"/>
            </p:custDataLst>
          </p:nvPr>
        </p:nvGrpSpPr>
        <p:grpSpPr>
          <a:xfrm>
            <a:off x="8260549" y="109502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8" name="Textplatzhalter 4"/>
          <p:cNvSpPr>
            <a:spLocks noGrp="1"/>
          </p:cNvSpPr>
          <p:nvPr/>
        </p:nvSpPr>
        <p:spPr bwMode="gray">
          <a:xfrm>
            <a:off x="434828" y="2600352"/>
            <a:ext cx="4284000" cy="34200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08000" tIns="72000" rIns="108000" bIns="72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975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6195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42925" indent="-1714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390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Broschüren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Anzeigenwerbung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Lokale Rundfunkwerbung</a:t>
            </a:r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Printwerbung mit eigenen Medien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Außenwerbung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Direktmarketing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Eventmarketing, z. B. Tag der offenen Tür 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err="1" smtClean="0"/>
              <a:t>Give-aways</a:t>
            </a:r>
            <a:endParaRPr lang="de-DE" dirty="0" smtClean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Online-Werbung</a:t>
            </a:r>
            <a:endParaRPr lang="de-DE" dirty="0"/>
          </a:p>
          <a:p>
            <a:pPr marL="177800" lvl="1" indent="-177800">
              <a:spcBef>
                <a:spcPts val="200"/>
              </a:spcBef>
            </a:pPr>
            <a:endParaRPr lang="de-DE" dirty="0" smtClean="0"/>
          </a:p>
        </p:txBody>
      </p:sp>
      <p:sp>
        <p:nvSpPr>
          <p:cNvPr id="29" name="Rechteck 28"/>
          <p:cNvSpPr/>
          <p:nvPr/>
        </p:nvSpPr>
        <p:spPr bwMode="gray">
          <a:xfrm>
            <a:off x="437089" y="1842719"/>
            <a:ext cx="2988000" cy="596437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solidFill>
                  <a:schemeClr val="tx1"/>
                </a:solidFill>
              </a:rPr>
              <a:t>Werbemedien im ÖPNV:</a:t>
            </a:r>
            <a:endParaRPr lang="de-DE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Kundendialog – Web 2.0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5763" y="1166553"/>
            <a:ext cx="6170209" cy="307777"/>
          </a:xfrm>
        </p:spPr>
        <p:txBody>
          <a:bodyPr/>
          <a:lstStyle/>
          <a:p>
            <a:r>
              <a:rPr lang="de-DE" dirty="0" smtClean="0"/>
              <a:t>Bei einer guten Kommunikation entsteht ein Dialog.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4661694" y="1631737"/>
            <a:ext cx="4214813" cy="2416797"/>
          </a:xfrm>
          <a:solidFill>
            <a:schemeClr val="tx2">
              <a:lumMod val="40000"/>
              <a:lumOff val="60000"/>
            </a:schemeClr>
          </a:solidFill>
        </p:spPr>
        <p:txBody>
          <a:bodyPr lIns="72000" tIns="72000" rIns="72000" bIns="72000"/>
          <a:lstStyle/>
          <a:p>
            <a:r>
              <a:rPr lang="de-DE" dirty="0" smtClean="0"/>
              <a:t>Web 2.0 Dialogmarketing</a:t>
            </a:r>
          </a:p>
          <a:p>
            <a:r>
              <a:rPr lang="de-DE" dirty="0" smtClean="0"/>
              <a:t>	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/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many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3">
                    <a:lumMod val="50000"/>
                  </a:schemeClr>
                </a:solidFill>
              </a:rPr>
              <a:t>many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Social Media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Youtube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smtClean="0"/>
              <a:t>Blogs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Textplatzhalter 3"/>
          <p:cNvSpPr txBox="1">
            <a:spLocks/>
          </p:cNvSpPr>
          <p:nvPr/>
        </p:nvSpPr>
        <p:spPr>
          <a:xfrm>
            <a:off x="4668682" y="3874053"/>
            <a:ext cx="4214813" cy="22505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square" lIns="72000" tIns="72000" rIns="72000" bIns="7200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975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6195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42925" indent="-1714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spcBef>
                <a:spcPct val="20000"/>
              </a:spcBef>
              <a:buClr>
                <a:srgbClr val="63686B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</a:t>
            </a:r>
            <a:r>
              <a:rPr lang="de-DE" dirty="0" smtClean="0"/>
              <a:t>ebbasierte Dialogmarketingaktivitäten</a:t>
            </a:r>
          </a:p>
          <a:p>
            <a:r>
              <a:rPr lang="de-DE" dirty="0" smtClean="0"/>
              <a:t>	</a:t>
            </a:r>
            <a:r>
              <a:rPr lang="de-DE" dirty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de-DE" dirty="0" err="1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de-D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/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many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</a:p>
          <a:p>
            <a:pPr marL="271463" indent="-271463">
              <a:tabLst>
                <a:tab pos="271463" algn="l"/>
              </a:tabLst>
            </a:pPr>
            <a:r>
              <a:rPr lang="de-DE" dirty="0" smtClean="0"/>
              <a:t>-	Direktmarketing-E-Mails </a:t>
            </a:r>
            <a:r>
              <a:rPr lang="de-DE" dirty="0"/>
              <a:t>mit Antwortfunktion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Cookies und Werbeeinblendung nach Nutzerinformationen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7" name="Textplatzhalter 3"/>
          <p:cNvSpPr txBox="1">
            <a:spLocks/>
          </p:cNvSpPr>
          <p:nvPr/>
        </p:nvSpPr>
        <p:spPr>
          <a:xfrm>
            <a:off x="358776" y="3818653"/>
            <a:ext cx="4214813" cy="2293687"/>
          </a:xfrm>
          <a:prstGeom prst="rect">
            <a:avLst/>
          </a:prstGeom>
          <a:solidFill>
            <a:srgbClr val="CAC4C1"/>
          </a:solidFill>
        </p:spPr>
        <p:txBody>
          <a:bodyPr vert="horz" wrap="square" lIns="72000" tIns="72000" rIns="72000" bIns="7200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975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6195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42925" indent="-1714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spcBef>
                <a:spcPct val="20000"/>
              </a:spcBef>
              <a:buClr>
                <a:srgbClr val="63686B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K</a:t>
            </a:r>
            <a:r>
              <a:rPr lang="de-DE" dirty="0" smtClean="0"/>
              <a:t>lassische Dialogmarketingaktivitäten</a:t>
            </a:r>
          </a:p>
          <a:p>
            <a:r>
              <a:rPr lang="de-DE" dirty="0" smtClean="0"/>
              <a:t>	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/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many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de-DE" dirty="0" smtClean="0"/>
              <a:t>Call-Center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de-DE" dirty="0" smtClean="0"/>
              <a:t>Direktmarketing-Briefe mit Antwortschreiben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de-DE" dirty="0" smtClean="0"/>
              <a:t>Werbeaussendung mit Coupons</a:t>
            </a:r>
          </a:p>
          <a:p>
            <a:pPr marL="285750" indent="-285750">
              <a:spcBef>
                <a:spcPts val="300"/>
              </a:spcBef>
              <a:buFontTx/>
              <a:buChar char="-"/>
            </a:pPr>
            <a:r>
              <a:rPr lang="de-DE" dirty="0" smtClean="0"/>
              <a:t>Beschwerdebearbeitung</a:t>
            </a:r>
            <a:endParaRPr lang="de-DE" dirty="0"/>
          </a:p>
        </p:txBody>
      </p:sp>
      <p:sp>
        <p:nvSpPr>
          <p:cNvPr id="8" name="Textplatzhalter 3"/>
          <p:cNvSpPr txBox="1">
            <a:spLocks/>
          </p:cNvSpPr>
          <p:nvPr/>
        </p:nvSpPr>
        <p:spPr>
          <a:xfrm>
            <a:off x="358776" y="1631738"/>
            <a:ext cx="4214813" cy="2084399"/>
          </a:xfrm>
          <a:prstGeom prst="rect">
            <a:avLst/>
          </a:prstGeom>
          <a:solidFill>
            <a:srgbClr val="E4E1E0"/>
          </a:solidFill>
        </p:spPr>
        <p:txBody>
          <a:bodyPr vert="horz" wrap="square" lIns="72000" tIns="72000" rIns="72000" bIns="7200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975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6195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42925" indent="-1714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spcBef>
                <a:spcPct val="20000"/>
              </a:spcBef>
              <a:buClr>
                <a:srgbClr val="63686B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Web 1.0 / klassische Werbung</a:t>
            </a:r>
          </a:p>
          <a:p>
            <a:r>
              <a:rPr lang="de-DE" dirty="0" smtClean="0"/>
              <a:t>	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„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3">
                    <a:lumMod val="50000"/>
                  </a:schemeClr>
                </a:solidFill>
              </a:rPr>
              <a:t>many</a:t>
            </a:r>
            <a:r>
              <a:rPr lang="de-DE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endParaRPr lang="de-DE" dirty="0">
              <a:solidFill>
                <a:schemeClr val="accent3">
                  <a:lumMod val="50000"/>
                </a:schemeClr>
              </a:solidFill>
            </a:endParaRPr>
          </a:p>
          <a:p>
            <a:pPr marL="271463" indent="-271463"/>
            <a:r>
              <a:rPr lang="de-DE" dirty="0" smtClean="0"/>
              <a:t>-	Homepage</a:t>
            </a:r>
          </a:p>
          <a:p>
            <a:pPr marL="271463" indent="-271463"/>
            <a:r>
              <a:rPr lang="de-DE" dirty="0" smtClean="0"/>
              <a:t>-	Plakate, Prospekte, Anzeigen</a:t>
            </a:r>
          </a:p>
          <a:p>
            <a:pPr marL="271463" indent="-271463"/>
            <a:r>
              <a:rPr lang="de-DE" dirty="0" smtClean="0"/>
              <a:t>-	Radio- und Fernsehspots</a:t>
            </a:r>
          </a:p>
          <a:p>
            <a:endParaRPr lang="de-DE" dirty="0"/>
          </a:p>
        </p:txBody>
      </p:sp>
      <p:cxnSp>
        <p:nvCxnSpPr>
          <p:cNvPr id="10" name="Gerader Verbinder 9"/>
          <p:cNvCxnSpPr/>
          <p:nvPr/>
        </p:nvCxnSpPr>
        <p:spPr>
          <a:xfrm flipV="1">
            <a:off x="4616134" y="1631737"/>
            <a:ext cx="0" cy="4480603"/>
          </a:xfrm>
          <a:prstGeom prst="line">
            <a:avLst/>
          </a:prstGeom>
          <a:ln w="152400">
            <a:solidFill>
              <a:srgbClr val="C41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 flipH="1">
            <a:off x="348775" y="3795094"/>
            <a:ext cx="8527732" cy="16521"/>
          </a:xfrm>
          <a:prstGeom prst="line">
            <a:avLst/>
          </a:prstGeom>
          <a:ln w="152400">
            <a:solidFill>
              <a:srgbClr val="C412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bNavigator"/>
          <p:cNvSpPr txBox="1">
            <a:spLocks/>
          </p:cNvSpPr>
          <p:nvPr>
            <p:custDataLst>
              <p:tags r:id="rId1"/>
            </p:custDataLst>
          </p:nvPr>
        </p:nvSpPr>
        <p:spPr bwMode="gray">
          <a:xfrm>
            <a:off x="7248524" y="119475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5.5</a:t>
            </a:r>
          </a:p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>
                <a:latin typeface="+mn-lt"/>
              </a:rPr>
              <a:t>S. 209</a:t>
            </a:r>
          </a:p>
        </p:txBody>
      </p:sp>
      <p:grpSp>
        <p:nvGrpSpPr>
          <p:cNvPr id="14" name="Gruppieren 32767"/>
          <p:cNvGrpSpPr/>
          <p:nvPr>
            <p:custDataLst>
              <p:tags r:id="rId2"/>
            </p:custDataLst>
          </p:nvPr>
        </p:nvGrpSpPr>
        <p:grpSpPr>
          <a:xfrm>
            <a:off x="8260549" y="109502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315944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Social</a:t>
            </a:r>
            <a:r>
              <a:rPr lang="de-DE" dirty="0" smtClean="0"/>
              <a:t>-Media-Kanäle (3)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080597"/>
              </p:ext>
            </p:extLst>
          </p:nvPr>
        </p:nvGraphicFramePr>
        <p:xfrm>
          <a:off x="358775" y="1196975"/>
          <a:ext cx="8605838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717"/>
                <a:gridCol w="641912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Social Media Kanal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Was kann er?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Veröffentlichung von Text, Fotos, Videos und Ton; Posts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 Private Nachrichten.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Größte Plattform, </a:t>
                      </a:r>
                      <a:r>
                        <a:rPr lang="de-DE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facebook</a:t>
                      </a:r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erhält Rechte an hochgeladenen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Inhalten.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Teilweise auch für </a:t>
                      </a:r>
                      <a:r>
                        <a:rPr lang="de-DE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Employer</a:t>
                      </a:r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Branding genutzt.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Twitter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Kurznachrichten in 140 Zeichen, über die Verwendung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von Kurz-URL auch mit Bild.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Push-Kanäle z. B. zur (linienbezogenen) Information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über Störungen.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Youtube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Videos hochladen, sehen, kommentieren, bewerten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 teilen; Videosequenzen aktueller Ereignisse,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Imagefilme, Werbespots, </a:t>
                      </a:r>
                      <a:r>
                        <a:rPr lang="de-DE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Erklärfilme</a:t>
                      </a:r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Hintergrundinfos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und die Vorstellung einzelner Abteilungen.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Blog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Medium um längere redaktionelle „Geschichten“ zu erzählen,</a:t>
                      </a:r>
                    </a:p>
                    <a:p>
                      <a:r>
                        <a:rPr lang="de-DE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Hintergrundinformationen.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358775" y="1630363"/>
            <a:ext cx="8605838" cy="284934"/>
          </a:xfrm>
        </p:spPr>
        <p:txBody>
          <a:bodyPr/>
          <a:lstStyle/>
          <a:p>
            <a:r>
              <a:rPr lang="de-DE" dirty="0" smtClean="0"/>
              <a:t>Facebook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0214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Kundeninformation per Smartphone-App (4)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8775" y="1227138"/>
            <a:ext cx="8605838" cy="307777"/>
          </a:xfrm>
        </p:spPr>
        <p:txBody>
          <a:bodyPr/>
          <a:lstStyle/>
          <a:p>
            <a:r>
              <a:rPr lang="de-DE" dirty="0" smtClean="0"/>
              <a:t>Information – Buchung – Ticketing – Bezahlen – Kontrolle – Reisebegleitung</a:t>
            </a:r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3759437" y="2993880"/>
            <a:ext cx="1135625" cy="1843548"/>
          </a:xfrm>
          <a:prstGeom prst="roundRect">
            <a:avLst/>
          </a:prstGeom>
          <a:solidFill>
            <a:schemeClr val="bg2">
              <a:lumMod val="50000"/>
            </a:schemeClr>
          </a:solidFill>
          <a:ln/>
          <a:scene3d>
            <a:camera prst="orthographicFront">
              <a:rot lat="21299999" lon="19199986" rev="900000"/>
            </a:camera>
            <a:lightRig rig="threePt" dir="t"/>
          </a:scene3d>
          <a:sp3d extrusionH="76200" prstMaterial="metal">
            <a:bevelT/>
            <a:extrusionClr>
              <a:schemeClr val="bg2"/>
            </a:extrusionClr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Ich will jetzt</a:t>
            </a:r>
          </a:p>
          <a:p>
            <a:pPr algn="ctr"/>
            <a:r>
              <a:rPr lang="de-DE" sz="1600" dirty="0" smtClean="0"/>
              <a:t>von hier nach</a:t>
            </a:r>
            <a:r>
              <a:rPr lang="de-DE" sz="1600" dirty="0"/>
              <a:t> </a:t>
            </a:r>
            <a:r>
              <a:rPr lang="de-DE" sz="1600" dirty="0" smtClean="0"/>
              <a:t>Hause </a:t>
            </a:r>
            <a:endParaRPr lang="de-DE" sz="1600" dirty="0"/>
          </a:p>
        </p:txBody>
      </p:sp>
      <p:sp>
        <p:nvSpPr>
          <p:cNvPr id="5" name="Textfeld 4"/>
          <p:cNvSpPr txBox="1"/>
          <p:nvPr/>
        </p:nvSpPr>
        <p:spPr>
          <a:xfrm>
            <a:off x="445273" y="1785887"/>
            <a:ext cx="356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8" name="Rechteck 7"/>
          <p:cNvSpPr/>
          <p:nvPr/>
        </p:nvSpPr>
        <p:spPr bwMode="gray">
          <a:xfrm>
            <a:off x="357579" y="1747307"/>
            <a:ext cx="2988000" cy="596437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solidFill>
                  <a:schemeClr val="tx1"/>
                </a:solidFill>
              </a:rPr>
              <a:t>Kundenverhalten: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 bwMode="gray">
          <a:xfrm>
            <a:off x="5295150" y="1747307"/>
            <a:ext cx="3600000" cy="596437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solidFill>
                  <a:schemeClr val="tx1"/>
                </a:solidFill>
              </a:rPr>
              <a:t>Anforderung: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0" name="Textplatzhalter 4"/>
          <p:cNvSpPr>
            <a:spLocks noGrp="1"/>
          </p:cNvSpPr>
          <p:nvPr/>
        </p:nvSpPr>
        <p:spPr bwMode="gray">
          <a:xfrm>
            <a:off x="363269" y="2624205"/>
            <a:ext cx="2988000" cy="36000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08000" tIns="72000" rIns="108000" bIns="72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975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6195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42925" indent="-1714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390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„</a:t>
            </a:r>
            <a:r>
              <a:rPr lang="de-DE" dirty="0" err="1" smtClean="0"/>
              <a:t>Always</a:t>
            </a:r>
            <a:r>
              <a:rPr lang="de-DE" dirty="0" smtClean="0"/>
              <a:t> on“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Mobil / Positionierung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Multimodal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Informationsüberlastung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Vorlieben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Wunsch nach Einfachheit</a:t>
            </a:r>
            <a:endParaRPr lang="de-DE" dirty="0"/>
          </a:p>
          <a:p>
            <a:pPr marL="177800" lvl="1" indent="-177800">
              <a:spcBef>
                <a:spcPts val="200"/>
              </a:spcBef>
            </a:pPr>
            <a:endParaRPr lang="de-DE" dirty="0" smtClean="0"/>
          </a:p>
        </p:txBody>
      </p:sp>
      <p:sp>
        <p:nvSpPr>
          <p:cNvPr id="12" name="Textplatzhalter 4"/>
          <p:cNvSpPr>
            <a:spLocks noGrp="1"/>
          </p:cNvSpPr>
          <p:nvPr/>
        </p:nvSpPr>
        <p:spPr bwMode="gray">
          <a:xfrm>
            <a:off x="5300840" y="2624205"/>
            <a:ext cx="3600000" cy="37800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08000" tIns="72000" rIns="108000" bIns="72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80975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36195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542925" indent="-17145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3900" indent="-1809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Echtzeit, für mobile Endgeräte optimiert, </a:t>
            </a:r>
            <a:r>
              <a:rPr lang="de-DE" dirty="0" err="1" smtClean="0"/>
              <a:t>Auflademöglichkeit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Standortbezogene Auskünfte und Services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Multimodale Angebote, intermodale Suche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Individuelle Relevanz, </a:t>
            </a:r>
            <a:r>
              <a:rPr lang="de-DE" dirty="0" err="1" smtClean="0"/>
              <a:t>One</a:t>
            </a:r>
            <a:r>
              <a:rPr lang="de-DE" dirty="0" smtClean="0"/>
              <a:t>-Klick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Favoriten, Profile, lernendes System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Integration in eine App </a:t>
            </a:r>
            <a:endParaRPr lang="de-DE" dirty="0"/>
          </a:p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de-DE" dirty="0" smtClean="0"/>
              <a:t>Einmal für alles Anmelden</a:t>
            </a:r>
            <a:endParaRPr lang="de-DE" dirty="0"/>
          </a:p>
          <a:p>
            <a:pPr marL="177800" lvl="1" indent="-177800">
              <a:spcBef>
                <a:spcPts val="200"/>
              </a:spcBef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3192469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2&quot;&gt;&lt;elem m_fUsage=&quot;1.71000000000000000000E+000&quot;&gt;&lt;m_ppcolschidx val=&quot;0&quot;/&gt;&lt;m_rgb r=&quot;c4&quot; g=&quot;12&quot; b=&quot;30&quot;/&gt;&lt;/elem&gt;&lt;elem m_fUsage=&quot;1.00000000000000000000E+000&quot;&gt;&lt;m_ppcolschidx val=&quot;0&quot;/&gt;&lt;m_rgb r=&quot;61&quot; g=&quot;52&quot; b=&quot;4e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9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PQn0ACSGke5n_P7qWN1H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h8K8mEt02PeMy1cW_RF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f3EtQ1N.0KHkNXw1ND9q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HPYyCQznE2eRw403TR0i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u1ZwIL5k.pCIuLCUd0S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BX5xzW.06wi6dvCXCvK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lggJx4mkazw2JtphG98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BX5xzW.06wi6dvCXCvK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uw47jUn0SiG3XPSPxcV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ZUp6hs4EiWFZR_1Qm2S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H.5baIrUkuEhamZQn9t.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1eA3ZjQvkSAOjBULIeN5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h57DAYyCkOcvDs7Y5lV4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ECOLOR" val="7"/>
  <p:tag name="THINKCELLSHAPEDONOTDELETE" val="pTR.z55cMxk2Lz4OhYmnaH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3TlU9p7zEeW9GVcNbvn4A"/>
</p:tagLst>
</file>

<file path=ppt/theme/theme1.xml><?xml version="1.0" encoding="utf-8"?>
<a:theme xmlns:a="http://schemas.openxmlformats.org/drawingml/2006/main" name="SpringerFachmedien_gruen">
  <a:themeElements>
    <a:clrScheme name="SpringerFachmedien gruen">
      <a:dk1>
        <a:srgbClr val="5F5F5F"/>
      </a:dk1>
      <a:lt1>
        <a:sysClr val="window" lastClr="FFFFFF"/>
      </a:lt1>
      <a:dk2>
        <a:srgbClr val="459C4B"/>
      </a:dk2>
      <a:lt2>
        <a:srgbClr val="DCDCDC"/>
      </a:lt2>
      <a:accent1>
        <a:srgbClr val="BEBEBE"/>
      </a:accent1>
      <a:accent2>
        <a:srgbClr val="6C6C6C"/>
      </a:accent2>
      <a:accent3>
        <a:srgbClr val="97D19B"/>
      </a:accent3>
      <a:accent4>
        <a:srgbClr val="2D6531"/>
      </a:accent4>
      <a:accent5>
        <a:srgbClr val="459C4B"/>
      </a:accent5>
      <a:accent6>
        <a:srgbClr val="515151"/>
      </a:accent6>
      <a:hlink>
        <a:srgbClr val="1F497D"/>
      </a:hlink>
      <a:folHlink>
        <a:srgbClr val="4F81BD"/>
      </a:folHlink>
    </a:clrScheme>
    <a:fontScheme name="SpringerFachmedi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SpringerFachmedien_gruen</Template>
  <TotalTime>0</TotalTime>
  <Words>272</Words>
  <Application>Microsoft Office PowerPoint</Application>
  <PresentationFormat>Bildschirmpräsentation (4:3)</PresentationFormat>
  <Paragraphs>83</Paragraphs>
  <Slides>5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SpringerFachmedien_gruen</vt:lpstr>
      <vt:lpstr>think-cell Slide</vt:lpstr>
      <vt:lpstr>Lernfeld 5.5 Kommunikationspolitik</vt:lpstr>
      <vt:lpstr>Kommunikationspolitik (1)</vt:lpstr>
      <vt:lpstr>Kundendialog – Web 2.0 (2)</vt:lpstr>
      <vt:lpstr>Social-Media-Kanäle (3)</vt:lpstr>
      <vt:lpstr>Kundeninformation per Smartphone-App (4)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0</dc:title>
  <dc:creator>troe03</dc:creator>
  <cp:lastModifiedBy>Hurst, Ulrike, Springer Fachmedien Muenchen</cp:lastModifiedBy>
  <cp:revision>227</cp:revision>
  <cp:lastPrinted>2012-02-08T19:36:13Z</cp:lastPrinted>
  <dcterms:created xsi:type="dcterms:W3CDTF">2012-03-20T14:52:12Z</dcterms:created>
  <dcterms:modified xsi:type="dcterms:W3CDTF">2015-12-08T08:47:51Z</dcterms:modified>
</cp:coreProperties>
</file>